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8"/>
  </p:notesMasterIdLst>
  <p:sldIdLst>
    <p:sldId id="256" r:id="rId3"/>
    <p:sldId id="285" r:id="rId4"/>
    <p:sldId id="257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0" r:id="rId15"/>
    <p:sldId id="286" r:id="rId16"/>
    <p:sldId id="287" r:id="rId17"/>
  </p:sldIdLst>
  <p:sldSz cx="9144000" cy="6858000" type="screen4x3"/>
  <p:notesSz cx="6810375" cy="9942513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5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it-IT" sz="2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0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10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10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10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D7D2F37E-7A7E-44E1-BD07-C6311CCB4660}" type="slidenum">
              <a:rPr lang="en-US" sz="1400" b="0" strike="noStrike" spc="-1">
                <a:latin typeface="Times New Roman"/>
              </a:rPr>
              <a:t>‹N›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3859200" y="9443880"/>
            <a:ext cx="2950920" cy="498240"/>
          </a:xfrm>
          <a:prstGeom prst="rect">
            <a:avLst/>
          </a:prstGeom>
          <a:noFill/>
          <a:ln w="9360">
            <a:noFill/>
          </a:ln>
        </p:spPr>
        <p:txBody>
          <a:bodyPr lIns="94680" tIns="47520" rIns="94680" bIns="47520" anchor="b"/>
          <a:lstStyle/>
          <a:p>
            <a:pPr algn="r">
              <a:lnSpc>
                <a:spcPct val="100000"/>
              </a:lnSpc>
            </a:pPr>
            <a:fld id="{B0CFB195-3836-4942-AD33-B0A071987A6E}" type="slidenum">
              <a:rPr lang="en-US" sz="1200" b="0" strike="noStrike" spc="-1">
                <a:solidFill>
                  <a:srgbClr val="000000"/>
                </a:solidFill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76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692150" y="804863"/>
            <a:ext cx="5365750" cy="4025900"/>
          </a:xfrm>
          <a:prstGeom prst="rect">
            <a:avLst/>
          </a:prstGeom>
        </p:spPr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900000" y="5095800"/>
            <a:ext cx="4949640" cy="4833720"/>
          </a:xfrm>
          <a:prstGeom prst="rect">
            <a:avLst/>
          </a:prstGeom>
        </p:spPr>
        <p:txBody>
          <a:bodyPr lIns="94680" tIns="47520" rIns="94680" bIns="47520"/>
          <a:lstStyle/>
          <a:p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20750" y="746125"/>
            <a:ext cx="4970463" cy="372745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31987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22338" y="746125"/>
            <a:ext cx="4967287" cy="3727450"/>
          </a:xfrm>
          <a:prstGeom prst="rect">
            <a:avLst/>
          </a:prstGeom>
        </p:spPr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907920" y="4721400"/>
            <a:ext cx="4993920" cy="4474800"/>
          </a:xfrm>
          <a:prstGeom prst="rect">
            <a:avLst/>
          </a:prstGeom>
        </p:spPr>
        <p:txBody>
          <a:bodyPr lIns="94680" tIns="47520" rIns="94680" bIns="4752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86" name="TextShape 3"/>
          <p:cNvSpPr txBox="1"/>
          <p:nvPr/>
        </p:nvSpPr>
        <p:spPr>
          <a:xfrm>
            <a:off x="3859200" y="9443880"/>
            <a:ext cx="2950920" cy="498240"/>
          </a:xfrm>
          <a:prstGeom prst="rect">
            <a:avLst/>
          </a:prstGeom>
          <a:noFill/>
          <a:ln w="9360">
            <a:noFill/>
          </a:ln>
        </p:spPr>
        <p:txBody>
          <a:bodyPr lIns="94680" tIns="47520" rIns="94680" bIns="47520" anchor="b"/>
          <a:lstStyle/>
          <a:p>
            <a:pPr algn="r">
              <a:lnSpc>
                <a:spcPct val="100000"/>
              </a:lnSpc>
            </a:pPr>
            <a:fld id="{919ED218-61D5-4116-8BAB-ECD8688C683C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13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22338" y="746125"/>
            <a:ext cx="4967287" cy="3727450"/>
          </a:xfrm>
          <a:prstGeom prst="rect">
            <a:avLst/>
          </a:prstGeom>
        </p:spPr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907920" y="4721400"/>
            <a:ext cx="4993920" cy="4474800"/>
          </a:xfrm>
          <a:prstGeom prst="rect">
            <a:avLst/>
          </a:prstGeom>
        </p:spPr>
        <p:txBody>
          <a:bodyPr lIns="94680" tIns="47520" rIns="94680" bIns="4752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86" name="TextShape 3"/>
          <p:cNvSpPr txBox="1"/>
          <p:nvPr/>
        </p:nvSpPr>
        <p:spPr>
          <a:xfrm>
            <a:off x="3859200" y="9443880"/>
            <a:ext cx="2950920" cy="498240"/>
          </a:xfrm>
          <a:prstGeom prst="rect">
            <a:avLst/>
          </a:prstGeom>
          <a:noFill/>
          <a:ln w="9360">
            <a:noFill/>
          </a:ln>
        </p:spPr>
        <p:txBody>
          <a:bodyPr lIns="94680" tIns="47520" rIns="94680" bIns="47520" anchor="b"/>
          <a:lstStyle/>
          <a:p>
            <a:pPr algn="r">
              <a:lnSpc>
                <a:spcPct val="100000"/>
              </a:lnSpc>
            </a:pPr>
            <a:fld id="{919ED218-61D5-4116-8BAB-ECD8688C683C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14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40466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22338" y="746125"/>
            <a:ext cx="4967287" cy="3727450"/>
          </a:xfrm>
          <a:prstGeom prst="rect">
            <a:avLst/>
          </a:prstGeom>
        </p:spPr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907920" y="4721400"/>
            <a:ext cx="4993920" cy="4474800"/>
          </a:xfrm>
          <a:prstGeom prst="rect">
            <a:avLst/>
          </a:prstGeom>
        </p:spPr>
        <p:txBody>
          <a:bodyPr lIns="94680" tIns="47520" rIns="94680" bIns="4752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86" name="TextShape 3"/>
          <p:cNvSpPr txBox="1"/>
          <p:nvPr/>
        </p:nvSpPr>
        <p:spPr>
          <a:xfrm>
            <a:off x="3859200" y="9443880"/>
            <a:ext cx="2950920" cy="498240"/>
          </a:xfrm>
          <a:prstGeom prst="rect">
            <a:avLst/>
          </a:prstGeom>
          <a:noFill/>
          <a:ln w="9360">
            <a:noFill/>
          </a:ln>
        </p:spPr>
        <p:txBody>
          <a:bodyPr lIns="94680" tIns="47520" rIns="94680" bIns="47520" anchor="b"/>
          <a:lstStyle/>
          <a:p>
            <a:pPr algn="r">
              <a:lnSpc>
                <a:spcPct val="100000"/>
              </a:lnSpc>
            </a:pPr>
            <a:fld id="{919ED218-61D5-4116-8BAB-ECD8688C683C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15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57571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subTitle"/>
          </p:nvPr>
        </p:nvSpPr>
        <p:spPr>
          <a:xfrm>
            <a:off x="1216080" y="0"/>
            <a:ext cx="7927560" cy="1987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6CC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</p:spTree>
    <p:extLst>
      <p:ext uri="{BB962C8B-B14F-4D97-AF65-F5344CB8AC3E}">
        <p14:creationId xmlns:p14="http://schemas.microsoft.com/office/powerpoint/2010/main" val="481876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subTitle"/>
          </p:nvPr>
        </p:nvSpPr>
        <p:spPr>
          <a:xfrm>
            <a:off x="1216080" y="0"/>
            <a:ext cx="7927560" cy="1987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it-IT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78"/>
          <p:cNvPicPr/>
          <p:nvPr/>
        </p:nvPicPr>
        <p:blipFill>
          <a:blip r:embed="rId14"/>
          <a:stretch/>
        </p:blipFill>
        <p:spPr>
          <a:xfrm>
            <a:off x="0" y="0"/>
            <a:ext cx="9143640" cy="499680"/>
          </a:xfrm>
          <a:prstGeom prst="rect">
            <a:avLst/>
          </a:prstGeom>
          <a:ln>
            <a:noFill/>
          </a:ln>
        </p:spPr>
      </p:pic>
      <p:pic>
        <p:nvPicPr>
          <p:cNvPr id="20" name="Picture 74"/>
          <p:cNvPicPr/>
          <p:nvPr/>
        </p:nvPicPr>
        <p:blipFill>
          <a:blip r:embed="rId15"/>
          <a:srcRect r="25004"/>
          <a:stretch/>
        </p:blipFill>
        <p:spPr>
          <a:xfrm>
            <a:off x="0" y="6553080"/>
            <a:ext cx="9143640" cy="304560"/>
          </a:xfrm>
          <a:prstGeom prst="rect">
            <a:avLst/>
          </a:prstGeom>
          <a:ln>
            <a:noFill/>
          </a:ln>
        </p:spPr>
      </p:pic>
      <p:grpSp>
        <p:nvGrpSpPr>
          <p:cNvPr id="2" name="Group 1"/>
          <p:cNvGrpSpPr/>
          <p:nvPr/>
        </p:nvGrpSpPr>
        <p:grpSpPr>
          <a:xfrm>
            <a:off x="0" y="0"/>
            <a:ext cx="999720" cy="928440"/>
            <a:chOff x="0" y="0"/>
            <a:chExt cx="999720" cy="928440"/>
          </a:xfrm>
        </p:grpSpPr>
        <p:sp>
          <p:nvSpPr>
            <p:cNvPr id="3" name="CustomShape 2"/>
            <p:cNvSpPr/>
            <p:nvPr/>
          </p:nvSpPr>
          <p:spPr>
            <a:xfrm>
              <a:off x="0" y="0"/>
              <a:ext cx="999720" cy="9172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4" name="Picture 1"/>
            <p:cNvPicPr/>
            <p:nvPr/>
          </p:nvPicPr>
          <p:blipFill>
            <a:blip r:embed="rId16"/>
            <a:stretch/>
          </p:blipFill>
          <p:spPr>
            <a:xfrm>
              <a:off x="0" y="0"/>
              <a:ext cx="993960" cy="9284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5" name="CustomShape 3" hidden="1"/>
          <p:cNvSpPr/>
          <p:nvPr/>
        </p:nvSpPr>
        <p:spPr>
          <a:xfrm>
            <a:off x="4286160" y="6568920"/>
            <a:ext cx="192852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  <a:spcBef>
                <a:spcPts val="601"/>
              </a:spcBef>
            </a:pPr>
            <a:r>
              <a:rPr lang="en-US" sz="1200" b="0" strike="noStrike" spc="-1">
                <a:solidFill>
                  <a:srgbClr val="0066CC"/>
                </a:solidFill>
                <a:latin typeface="Arial"/>
              </a:rPr>
              <a:t>enrico.conca@polimi.it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4" hidden="1"/>
          <p:cNvSpPr/>
          <p:nvPr/>
        </p:nvSpPr>
        <p:spPr>
          <a:xfrm>
            <a:off x="7715160" y="6581880"/>
            <a:ext cx="71388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fld id="{985C4E81-3038-4142-B7E4-33BCA20D58B1}" type="slidenum">
              <a:rPr lang="en-US" sz="1200" b="0" strike="noStrike" spc="-1">
                <a:solidFill>
                  <a:srgbClr val="0066CC"/>
                </a:solidFill>
                <a:latin typeface="Arial"/>
              </a:rPr>
              <a:t>‹N›</a:t>
            </a:fld>
            <a:r>
              <a:rPr lang="en-US" sz="1200" b="0" strike="noStrike" spc="-1">
                <a:solidFill>
                  <a:srgbClr val="0066CC"/>
                </a:solidFill>
                <a:latin typeface="Arial"/>
              </a:rPr>
              <a:t> / 12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7" name="CustomShape 5" hidden="1"/>
          <p:cNvSpPr/>
          <p:nvPr/>
        </p:nvSpPr>
        <p:spPr>
          <a:xfrm>
            <a:off x="214200" y="6581880"/>
            <a:ext cx="378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strike="noStrike" spc="-1">
                <a:solidFill>
                  <a:srgbClr val="0066CC"/>
                </a:solidFill>
                <a:latin typeface="Arial"/>
              </a:rPr>
              <a:t>STM32</a:t>
            </a:r>
            <a:r>
              <a:rPr lang="en-US" sz="1200" b="0" strike="noStrike" spc="-1">
                <a:solidFill>
                  <a:srgbClr val="0066CC"/>
                </a:solidFill>
                <a:latin typeface="Arial"/>
              </a:rPr>
              <a:t>: LCD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8" name="Picture 66"/>
          <p:cNvPicPr/>
          <p:nvPr/>
        </p:nvPicPr>
        <p:blipFill>
          <a:blip r:embed="rId17"/>
          <a:stretch/>
        </p:blipFill>
        <p:spPr>
          <a:xfrm>
            <a:off x="0" y="0"/>
            <a:ext cx="9150120" cy="6000480"/>
          </a:xfrm>
          <a:prstGeom prst="rect">
            <a:avLst/>
          </a:prstGeom>
          <a:ln>
            <a:noFill/>
          </a:ln>
        </p:spPr>
      </p:pic>
      <p:sp>
        <p:nvSpPr>
          <p:cNvPr id="9" name="CustomShape 6"/>
          <p:cNvSpPr/>
          <p:nvPr/>
        </p:nvSpPr>
        <p:spPr>
          <a:xfrm>
            <a:off x="0" y="0"/>
            <a:ext cx="9169200" cy="687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7"/>
          <p:cNvSpPr/>
          <p:nvPr/>
        </p:nvSpPr>
        <p:spPr>
          <a:xfrm>
            <a:off x="571680" y="4929120"/>
            <a:ext cx="812520" cy="1066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1" name="Group 8"/>
          <p:cNvGrpSpPr/>
          <p:nvPr/>
        </p:nvGrpSpPr>
        <p:grpSpPr>
          <a:xfrm>
            <a:off x="3143160" y="214200"/>
            <a:ext cx="2857320" cy="1414080"/>
            <a:chOff x="3143160" y="214200"/>
            <a:chExt cx="2857320" cy="1414080"/>
          </a:xfrm>
        </p:grpSpPr>
        <p:sp>
          <p:nvSpPr>
            <p:cNvPr id="12" name="CustomShape 9"/>
            <p:cNvSpPr/>
            <p:nvPr/>
          </p:nvSpPr>
          <p:spPr>
            <a:xfrm>
              <a:off x="3143160" y="214200"/>
              <a:ext cx="2849040" cy="14140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13" name="Picture 1"/>
            <p:cNvPicPr/>
            <p:nvPr/>
          </p:nvPicPr>
          <p:blipFill>
            <a:blip r:embed="rId16"/>
            <a:stretch/>
          </p:blipFill>
          <p:spPr>
            <a:xfrm>
              <a:off x="3143160" y="214200"/>
              <a:ext cx="1360440" cy="1375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" name="CustomShape 10"/>
            <p:cNvSpPr/>
            <p:nvPr/>
          </p:nvSpPr>
          <p:spPr>
            <a:xfrm>
              <a:off x="4429080" y="285840"/>
              <a:ext cx="1571400" cy="12927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  <a:spcBef>
                  <a:spcPts val="320"/>
                </a:spcBef>
              </a:pPr>
              <a:r>
                <a:rPr lang="en-US" sz="1600" b="1" strike="noStrike" spc="-1">
                  <a:solidFill>
                    <a:srgbClr val="0066CC"/>
                  </a:solidFill>
                  <a:latin typeface="Arial"/>
                </a:rPr>
                <a:t>POLITECNICO </a:t>
              </a:r>
              <a:endParaRPr lang="en-US" sz="16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  <a:spcBef>
                  <a:spcPts val="320"/>
                </a:spcBef>
              </a:pPr>
              <a:r>
                <a:rPr lang="en-US" sz="1600" b="1" strike="noStrike" spc="-1">
                  <a:solidFill>
                    <a:srgbClr val="0066CC"/>
                  </a:solidFill>
                  <a:latin typeface="Arial"/>
                </a:rPr>
                <a:t>DI MILANO</a:t>
              </a:r>
              <a:endParaRPr lang="en-US" sz="16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  <a:spcBef>
                  <a:spcPts val="241"/>
                </a:spcBef>
              </a:pPr>
              <a:endParaRPr lang="en-US" sz="16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  <a:spcBef>
                  <a:spcPts val="241"/>
                </a:spcBef>
              </a:pPr>
              <a:endParaRPr lang="en-US" sz="16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  <a:spcBef>
                  <a:spcPts val="281"/>
                </a:spcBef>
              </a:pPr>
              <a:r>
                <a:rPr lang="en-US" sz="1400" b="0" strike="noStrike" spc="-1">
                  <a:solidFill>
                    <a:srgbClr val="0066CC"/>
                  </a:solidFill>
                  <a:latin typeface="Arial"/>
                </a:rPr>
                <a:t>www.polimi.it</a:t>
              </a:r>
              <a:endParaRPr lang="en-US" sz="1400" b="0" strike="noStrike" spc="-1">
                <a:latin typeface="Arial"/>
              </a:endParaRPr>
            </a:p>
          </p:txBody>
        </p:sp>
      </p:grpSp>
      <p:sp>
        <p:nvSpPr>
          <p:cNvPr id="15" name="CustomShape 11"/>
          <p:cNvSpPr/>
          <p:nvPr/>
        </p:nvSpPr>
        <p:spPr>
          <a:xfrm>
            <a:off x="0" y="1785960"/>
            <a:ext cx="2999880" cy="713880"/>
          </a:xfrm>
          <a:prstGeom prst="rect">
            <a:avLst/>
          </a:prstGeom>
          <a:solidFill>
            <a:srgbClr val="003F6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" name="CustomShape 12"/>
          <p:cNvSpPr/>
          <p:nvPr/>
        </p:nvSpPr>
        <p:spPr>
          <a:xfrm>
            <a:off x="5135400" y="3429000"/>
            <a:ext cx="2544480" cy="753840"/>
          </a:xfrm>
          <a:prstGeom prst="rect">
            <a:avLst/>
          </a:prstGeom>
          <a:solidFill>
            <a:srgbClr val="004C8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" name="PlaceHolder 13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it-IT" sz="2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8" name="PlaceHolder 1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>
                <a:solidFill>
                  <a:srgbClr val="000000"/>
                </a:solidFill>
                <a:latin typeface="Minion Web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Minion Web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Minion Web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Minion Web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78"/>
          <p:cNvPicPr/>
          <p:nvPr/>
        </p:nvPicPr>
        <p:blipFill>
          <a:blip r:embed="rId15"/>
          <a:stretch/>
        </p:blipFill>
        <p:spPr>
          <a:xfrm>
            <a:off x="0" y="0"/>
            <a:ext cx="9143640" cy="499680"/>
          </a:xfrm>
          <a:prstGeom prst="rect">
            <a:avLst/>
          </a:prstGeom>
          <a:ln>
            <a:noFill/>
          </a:ln>
        </p:spPr>
      </p:pic>
      <p:pic>
        <p:nvPicPr>
          <p:cNvPr id="56" name="Picture 74"/>
          <p:cNvPicPr/>
          <p:nvPr/>
        </p:nvPicPr>
        <p:blipFill>
          <a:blip r:embed="rId16"/>
          <a:srcRect r="25004"/>
          <a:stretch/>
        </p:blipFill>
        <p:spPr>
          <a:xfrm>
            <a:off x="360" y="6553440"/>
            <a:ext cx="9143640" cy="304560"/>
          </a:xfrm>
          <a:prstGeom prst="rect">
            <a:avLst/>
          </a:prstGeom>
          <a:ln>
            <a:noFill/>
          </a:ln>
        </p:spPr>
      </p:pic>
      <p:grpSp>
        <p:nvGrpSpPr>
          <p:cNvPr id="57" name="Group 1"/>
          <p:cNvGrpSpPr/>
          <p:nvPr/>
        </p:nvGrpSpPr>
        <p:grpSpPr>
          <a:xfrm>
            <a:off x="0" y="0"/>
            <a:ext cx="999720" cy="928440"/>
            <a:chOff x="0" y="0"/>
            <a:chExt cx="999720" cy="928440"/>
          </a:xfrm>
        </p:grpSpPr>
        <p:sp>
          <p:nvSpPr>
            <p:cNvPr id="58" name="CustomShape 2"/>
            <p:cNvSpPr/>
            <p:nvPr/>
          </p:nvSpPr>
          <p:spPr>
            <a:xfrm>
              <a:off x="0" y="0"/>
              <a:ext cx="999720" cy="9172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59" name="Picture 1"/>
            <p:cNvPicPr/>
            <p:nvPr/>
          </p:nvPicPr>
          <p:blipFill>
            <a:blip r:embed="rId17"/>
            <a:stretch/>
          </p:blipFill>
          <p:spPr>
            <a:xfrm>
              <a:off x="0" y="0"/>
              <a:ext cx="993960" cy="9284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60" name="CustomShape 3"/>
          <p:cNvSpPr/>
          <p:nvPr/>
        </p:nvSpPr>
        <p:spPr>
          <a:xfrm>
            <a:off x="2610196" y="6568920"/>
            <a:ext cx="3604484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  <a:spcBef>
                <a:spcPts val="601"/>
              </a:spcBef>
            </a:pPr>
            <a:r>
              <a:rPr lang="en-US" sz="1200" b="0" u="none" strike="noStrike" spc="-1" dirty="0">
                <a:solidFill>
                  <a:srgbClr val="0070C0"/>
                </a:solidFill>
                <a:latin typeface="Arial"/>
              </a:rPr>
              <a:t>federica.villa</a:t>
            </a:r>
            <a:r>
              <a:rPr lang="en-US" sz="1200" b="0" strike="noStrike" spc="-1" dirty="0">
                <a:solidFill>
                  <a:srgbClr val="0066CC"/>
                </a:solidFill>
                <a:latin typeface="Arial"/>
              </a:rPr>
              <a:t>@polimi.it 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61" name="CustomShape 4"/>
          <p:cNvSpPr/>
          <p:nvPr/>
        </p:nvSpPr>
        <p:spPr>
          <a:xfrm>
            <a:off x="7715160" y="6581880"/>
            <a:ext cx="71388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fld id="{BA8FA7DF-DA70-44DB-B3E0-696CED0AA454}" type="slidenum">
              <a:rPr lang="en-US" sz="1200" b="0" strike="noStrike" spc="-1">
                <a:solidFill>
                  <a:srgbClr val="0066CC"/>
                </a:solidFill>
                <a:latin typeface="Arial"/>
              </a:rPr>
              <a:t>‹N›</a:t>
            </a:fld>
            <a:r>
              <a:rPr lang="en-US" sz="1200" b="0" strike="noStrike" spc="-1" dirty="0">
                <a:solidFill>
                  <a:srgbClr val="0066CC"/>
                </a:solidFill>
                <a:latin typeface="Arial"/>
              </a:rPr>
              <a:t> / 15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62" name="CustomShape 5"/>
          <p:cNvSpPr/>
          <p:nvPr/>
        </p:nvSpPr>
        <p:spPr>
          <a:xfrm>
            <a:off x="214200" y="6581880"/>
            <a:ext cx="378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strike="noStrike" spc="-1">
                <a:solidFill>
                  <a:srgbClr val="0066CC"/>
                </a:solidFill>
                <a:latin typeface="Arial"/>
              </a:rPr>
              <a:t>STM32</a:t>
            </a:r>
            <a:r>
              <a:rPr lang="en-US" sz="1200" b="0" strike="noStrike" spc="-1">
                <a:solidFill>
                  <a:srgbClr val="0066CC"/>
                </a:solidFill>
                <a:latin typeface="Arial"/>
              </a:rPr>
              <a:t>: LCD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3" name="PlaceHolder 6"/>
          <p:cNvSpPr>
            <a:spLocks noGrp="1"/>
          </p:cNvSpPr>
          <p:nvPr>
            <p:ph type="title"/>
          </p:nvPr>
        </p:nvSpPr>
        <p:spPr>
          <a:xfrm>
            <a:off x="1216080" y="0"/>
            <a:ext cx="7927560" cy="42840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66CC"/>
                </a:solidFill>
                <a:latin typeface="Arial"/>
              </a:rPr>
              <a:t>Fare clic per modificare lo stile del titolo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 dirty="0">
                <a:solidFill>
                  <a:srgbClr val="000000"/>
                </a:solidFill>
                <a:latin typeface="Arial"/>
              </a:rPr>
              <a:t>Click to </a:t>
            </a:r>
            <a:r>
              <a:rPr lang="it-IT" sz="2000" b="0" strike="noStrike" spc="-1" dirty="0" err="1">
                <a:solidFill>
                  <a:srgbClr val="000000"/>
                </a:solidFill>
                <a:latin typeface="Arial"/>
              </a:rPr>
              <a:t>edit</a:t>
            </a:r>
            <a:r>
              <a:rPr lang="it-IT" sz="2000" b="0" strike="noStrike" spc="-1" dirty="0">
                <a:solidFill>
                  <a:srgbClr val="000000"/>
                </a:solidFill>
                <a:latin typeface="Arial"/>
              </a:rPr>
              <a:t> the </a:t>
            </a:r>
            <a:r>
              <a:rPr lang="it-IT" sz="2000" b="0" strike="noStrike" spc="-1" dirty="0" err="1">
                <a:solidFill>
                  <a:srgbClr val="000000"/>
                </a:solidFill>
                <a:latin typeface="Arial"/>
              </a:rPr>
              <a:t>outline</a:t>
            </a:r>
            <a:r>
              <a:rPr lang="it-IT" sz="2000" b="0" strike="noStrike" spc="-1" dirty="0">
                <a:solidFill>
                  <a:srgbClr val="000000"/>
                </a:solidFill>
                <a:latin typeface="Arial"/>
              </a:rPr>
              <a:t>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Second </a:t>
            </a:r>
            <a:r>
              <a:rPr lang="it-IT" sz="1800" b="0" strike="noStrike" spc="-1" dirty="0" err="1">
                <a:solidFill>
                  <a:srgbClr val="000000"/>
                </a:solidFill>
                <a:latin typeface="Arial"/>
              </a:rPr>
              <a:t>Outline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Third </a:t>
            </a:r>
            <a:r>
              <a:rPr lang="it-IT" sz="1800" b="0" strike="noStrike" spc="-1" dirty="0" err="1">
                <a:solidFill>
                  <a:srgbClr val="000000"/>
                </a:solidFill>
                <a:latin typeface="Arial"/>
              </a:rPr>
              <a:t>Outline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 dirty="0" err="1">
                <a:solidFill>
                  <a:srgbClr val="000000"/>
                </a:solidFill>
                <a:latin typeface="Minion Web"/>
              </a:rPr>
              <a:t>Fourth</a:t>
            </a:r>
            <a:r>
              <a:rPr lang="it-IT" sz="1800" b="0" strike="noStrike" spc="-1" dirty="0">
                <a:solidFill>
                  <a:srgbClr val="000000"/>
                </a:solidFill>
                <a:latin typeface="Minion Web"/>
              </a:rPr>
              <a:t> </a:t>
            </a:r>
            <a:r>
              <a:rPr lang="it-IT" sz="1800" b="0" strike="noStrike" spc="-1" dirty="0" err="1">
                <a:solidFill>
                  <a:srgbClr val="000000"/>
                </a:solidFill>
                <a:latin typeface="Minion Web"/>
              </a:rPr>
              <a:t>Outline</a:t>
            </a:r>
            <a:r>
              <a:rPr lang="it-IT" sz="1800" b="0" strike="noStrike" spc="-1" dirty="0">
                <a:solidFill>
                  <a:srgbClr val="000000"/>
                </a:solidFill>
                <a:latin typeface="Minion Web"/>
              </a:rPr>
              <a:t>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 dirty="0">
                <a:solidFill>
                  <a:srgbClr val="000000"/>
                </a:solidFill>
                <a:latin typeface="Minion Web"/>
              </a:rPr>
              <a:t>Fifth </a:t>
            </a:r>
            <a:r>
              <a:rPr lang="it-IT" sz="2000" b="0" strike="noStrike" spc="-1" dirty="0" err="1">
                <a:solidFill>
                  <a:srgbClr val="000000"/>
                </a:solidFill>
                <a:latin typeface="Minion Web"/>
              </a:rPr>
              <a:t>Outline</a:t>
            </a:r>
            <a:r>
              <a:rPr lang="it-IT" sz="2000" b="0" strike="noStrike" spc="-1" dirty="0">
                <a:solidFill>
                  <a:srgbClr val="000000"/>
                </a:solidFill>
                <a:latin typeface="Minion Web"/>
              </a:rPr>
              <a:t>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 dirty="0">
                <a:solidFill>
                  <a:srgbClr val="000000"/>
                </a:solidFill>
                <a:latin typeface="Minion Web"/>
              </a:rPr>
              <a:t>Sixth </a:t>
            </a:r>
            <a:r>
              <a:rPr lang="it-IT" sz="2000" b="0" strike="noStrike" spc="-1" dirty="0" err="1">
                <a:solidFill>
                  <a:srgbClr val="000000"/>
                </a:solidFill>
                <a:latin typeface="Minion Web"/>
              </a:rPr>
              <a:t>Outline</a:t>
            </a:r>
            <a:r>
              <a:rPr lang="it-IT" sz="2000" b="0" strike="noStrike" spc="-1" dirty="0">
                <a:solidFill>
                  <a:srgbClr val="000000"/>
                </a:solidFill>
                <a:latin typeface="Minion Web"/>
              </a:rPr>
              <a:t>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 dirty="0" err="1">
                <a:solidFill>
                  <a:srgbClr val="000000"/>
                </a:solidFill>
                <a:latin typeface="Minion Web"/>
              </a:rPr>
              <a:t>Seventh</a:t>
            </a:r>
            <a:r>
              <a:rPr lang="it-IT" sz="2000" b="0" strike="noStrike" spc="-1" dirty="0">
                <a:solidFill>
                  <a:srgbClr val="000000"/>
                </a:solidFill>
                <a:latin typeface="Minion Web"/>
              </a:rPr>
              <a:t> </a:t>
            </a:r>
            <a:r>
              <a:rPr lang="it-IT" sz="2000" b="0" strike="noStrike" spc="-1" dirty="0" err="1">
                <a:solidFill>
                  <a:srgbClr val="000000"/>
                </a:solidFill>
                <a:latin typeface="Minion Web"/>
              </a:rPr>
              <a:t>Outline</a:t>
            </a:r>
            <a:r>
              <a:rPr lang="it-IT" sz="2000" b="0" strike="noStrike" spc="-1" dirty="0">
                <a:solidFill>
                  <a:srgbClr val="000000"/>
                </a:solidFill>
                <a:latin typeface="Minion Web"/>
              </a:rPr>
              <a:t>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1402672" y="5000760"/>
            <a:ext cx="7741328" cy="149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4400" b="1" strike="noStrike" spc="-1" dirty="0">
                <a:solidFill>
                  <a:srgbClr val="0066CC"/>
                </a:solidFill>
                <a:latin typeface="Arial"/>
              </a:rPr>
              <a:t> STM32 – LCD</a:t>
            </a:r>
            <a:endParaRPr lang="en-US" sz="4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2600" b="1" strike="noStrike" spc="-1" dirty="0">
                <a:solidFill>
                  <a:srgbClr val="0066CC"/>
                </a:solidFill>
                <a:latin typeface="Arial"/>
              </a:rPr>
              <a:t>	</a:t>
            </a:r>
            <a:endParaRPr lang="en-US" sz="26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lang="en-US" sz="1800" b="0" strike="noStrike" spc="-1" dirty="0">
                <a:solidFill>
                  <a:srgbClr val="0066CC"/>
                </a:solidFill>
                <a:latin typeface="Arial"/>
              </a:rPr>
              <a:t>Federica Villa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66CC"/>
                </a:solidFill>
                <a:latin typeface="Arial"/>
              </a:rPr>
              <a:t>Step 3: Main internal registers - 3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107640" y="648660"/>
            <a:ext cx="9143640" cy="8272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DDRAM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 (</a:t>
            </a: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D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isplay </a:t>
            </a: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RAM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):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stores display data as 8-bit codes (address of the character in CGROM/RAM).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47" name="Immagine 4"/>
          <p:cNvPicPr/>
          <p:nvPr/>
        </p:nvPicPr>
        <p:blipFill>
          <a:blip r:embed="rId2"/>
          <a:stretch/>
        </p:blipFill>
        <p:spPr>
          <a:xfrm>
            <a:off x="485640" y="1714065"/>
            <a:ext cx="8172000" cy="447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66CC"/>
                </a:solidFill>
                <a:latin typeface="Arial"/>
              </a:rPr>
              <a:t>Step 4 – Instruction Table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251640" y="1115700"/>
            <a:ext cx="3708000" cy="4744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To write a character</a:t>
            </a:r>
            <a:endParaRPr lang="en-US" sz="20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Set DDRAM address to the position where we want to draw it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To write a second character, if on the following position, just write the 8b data: address is auto-incremented.</a:t>
            </a: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 dirty="0">
              <a:latin typeface="Arial"/>
            </a:endParaRPr>
          </a:p>
          <a:p>
            <a:pPr marL="342900" indent="-342900"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0070C0"/>
                </a:solidFill>
              </a:rPr>
              <a:t>Write 8b CGROM address of the selected character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CGROM address corresponds to the char ANSI code.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50" name="Immagine 3"/>
          <p:cNvPicPr/>
          <p:nvPr/>
        </p:nvPicPr>
        <p:blipFill>
          <a:blip r:embed="rId2"/>
          <a:stretch/>
        </p:blipFill>
        <p:spPr>
          <a:xfrm>
            <a:off x="3872160" y="712050"/>
            <a:ext cx="5105520" cy="5562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66CC"/>
                </a:solidFill>
                <a:latin typeface="Arial"/>
              </a:rPr>
              <a:t>Step 5 – Initialization (4 bit mode) - 1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4600440" y="1074600"/>
            <a:ext cx="4392000" cy="45118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To write anything:</a:t>
            </a:r>
            <a:endParaRPr lang="en-US" sz="20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Set RS; RW; D7-4 values to the desired value</a:t>
            </a:r>
            <a:endParaRPr lang="en-US" sz="20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Give a pulse 0 </a:t>
            </a:r>
            <a:r>
              <a:rPr lang="en-US" sz="2000" b="0" strike="noStrike" spc="-1" dirty="0">
                <a:solidFill>
                  <a:srgbClr val="0070C0"/>
                </a:solidFill>
                <a:latin typeface="Wingdings"/>
              </a:rPr>
              <a:t>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1</a:t>
            </a:r>
            <a:r>
              <a:rPr lang="en-US" sz="2000" b="0" strike="noStrike" spc="-1" dirty="0">
                <a:solidFill>
                  <a:srgbClr val="0070C0"/>
                </a:solidFill>
                <a:latin typeface="Wingdings"/>
              </a:rPr>
              <a:t>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 0 to the E line to latch the value in the controller (Page 23)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After initialization, to write a byte:</a:t>
            </a:r>
            <a:endParaRPr lang="en-US" sz="20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First write the most significative nibble (</a:t>
            </a:r>
            <a:r>
              <a:rPr lang="en-US" sz="2000" b="0" u="sng" strike="noStrike" spc="-1" dirty="0">
                <a:solidFill>
                  <a:srgbClr val="0070C0"/>
                </a:solidFill>
                <a:uFillTx/>
                <a:latin typeface="Arial"/>
              </a:rPr>
              <a:t>0011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0001)</a:t>
            </a:r>
            <a:endParaRPr lang="en-US" sz="20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Then the least significative nibble (0011</a:t>
            </a:r>
            <a:r>
              <a:rPr lang="en-US" sz="2000" b="0" u="sng" strike="noStrike" spc="-1" dirty="0">
                <a:solidFill>
                  <a:srgbClr val="0070C0"/>
                </a:solidFill>
                <a:uFillTx/>
                <a:latin typeface="Arial"/>
              </a:rPr>
              <a:t>0001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)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3E76552-4CD8-4C9A-8F49-A52B22C83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681" y="535709"/>
            <a:ext cx="1866734" cy="59396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70C0"/>
                </a:solidFill>
                <a:latin typeface="Arial"/>
              </a:rPr>
              <a:t>Pinout Configuration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9" name="Picture 4"/>
          <p:cNvPicPr/>
          <p:nvPr/>
        </p:nvPicPr>
        <p:blipFill>
          <a:blip r:embed="rId3"/>
          <a:stretch/>
        </p:blipFill>
        <p:spPr>
          <a:xfrm>
            <a:off x="107640" y="1047600"/>
            <a:ext cx="8928720" cy="4762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 dirty="0">
                <a:solidFill>
                  <a:srgbClr val="0070C0"/>
                </a:solidFill>
                <a:latin typeface="Arial"/>
              </a:rPr>
              <a:t>LCD library</a:t>
            </a:r>
            <a:endParaRPr lang="it-IT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CustomShape 2">
            <a:extLst>
              <a:ext uri="{FF2B5EF4-FFF2-40B4-BE49-F238E27FC236}">
                <a16:creationId xmlns:a16="http://schemas.microsoft.com/office/drawing/2014/main" id="{D7107DE4-8795-4E42-9EDF-097CC75D4A69}"/>
              </a:ext>
            </a:extLst>
          </p:cNvPr>
          <p:cNvSpPr/>
          <p:nvPr/>
        </p:nvSpPr>
        <p:spPr>
          <a:xfrm>
            <a:off x="365965" y="1056960"/>
            <a:ext cx="8412069" cy="4744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000" strike="noStrike" spc="-1" dirty="0">
                <a:solidFill>
                  <a:srgbClr val="0070C0"/>
                </a:solidFill>
                <a:latin typeface="Arial"/>
              </a:rPr>
              <a:t>To use the LCD: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0070C0"/>
                </a:solidFill>
                <a:latin typeface="Arial"/>
              </a:rPr>
              <a:t>Configure the required GPIO pins (see previous slide) as outputs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0070C0"/>
              </a:solidFill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000" strike="noStrike" spc="-1" dirty="0">
                <a:solidFill>
                  <a:srgbClr val="0070C0"/>
                </a:solidFill>
                <a:latin typeface="Arial"/>
              </a:rPr>
              <a:t>Import the “PMDB16_LCD” library in your STM32cubeIDE project:</a:t>
            </a:r>
          </a:p>
          <a:p>
            <a:pPr marL="800100" lvl="1" indent="-342900"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0070C0"/>
                </a:solidFill>
                <a:latin typeface="Arial"/>
              </a:rPr>
              <a:t>Copy the “PMDB16_LCD.c” file to your project/Core/</a:t>
            </a:r>
            <a:r>
              <a:rPr lang="en-US" sz="2000" spc="-1" dirty="0" err="1">
                <a:solidFill>
                  <a:srgbClr val="0070C0"/>
                </a:solidFill>
                <a:latin typeface="Arial"/>
              </a:rPr>
              <a:t>Src</a:t>
            </a:r>
            <a:r>
              <a:rPr lang="en-US" sz="2000" spc="-1" dirty="0">
                <a:solidFill>
                  <a:srgbClr val="0070C0"/>
                </a:solidFill>
                <a:latin typeface="Arial"/>
              </a:rPr>
              <a:t> folder</a:t>
            </a:r>
            <a:endParaRPr lang="en-US" sz="2000" strike="noStrike" spc="-1" dirty="0">
              <a:latin typeface="Arial"/>
            </a:endParaRPr>
          </a:p>
          <a:p>
            <a:pPr marL="800280" lvl="1" indent="-342720"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spc="-1" dirty="0">
                <a:solidFill>
                  <a:srgbClr val="0070C0"/>
                </a:solidFill>
                <a:latin typeface="Arial"/>
              </a:rPr>
              <a:t>Copy the “PMDB16_LCD.h” file to your project/Core/Inc folder</a:t>
            </a:r>
          </a:p>
          <a:p>
            <a:pPr marL="800280" lvl="1" indent="-342720"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strike="noStrike" spc="-1" dirty="0">
                <a:solidFill>
                  <a:srgbClr val="0070C0"/>
                </a:solidFill>
                <a:latin typeface="Arial"/>
              </a:rPr>
              <a:t>Add 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#include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2A00FF"/>
                </a:solidFill>
                <a:latin typeface="Consolas" panose="020B0609020204030204" pitchFamily="49" charset="0"/>
              </a:rPr>
              <a:t>"PMDB16_LCD.h“ </a:t>
            </a:r>
            <a:r>
              <a:rPr lang="en-US" sz="2000" strike="noStrike" spc="-1" dirty="0">
                <a:solidFill>
                  <a:srgbClr val="0070C0"/>
                </a:solidFill>
                <a:latin typeface="Arial"/>
              </a:rPr>
              <a:t>in your </a:t>
            </a:r>
            <a:r>
              <a:rPr lang="en-US" sz="2000" strike="noStrike" spc="-1" dirty="0" err="1">
                <a:solidFill>
                  <a:srgbClr val="0070C0"/>
                </a:solidFill>
                <a:latin typeface="Arial"/>
              </a:rPr>
              <a:t>main.c</a:t>
            </a:r>
            <a:endParaRPr lang="en-US" sz="2000" strike="noStrike" spc="-1" dirty="0">
              <a:solidFill>
                <a:srgbClr val="0070C0"/>
              </a:solidFill>
              <a:latin typeface="Arial"/>
            </a:endParaRPr>
          </a:p>
          <a:p>
            <a:pPr marL="800280" lvl="1" indent="-342720"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endParaRPr lang="en-US" sz="2000" strike="noStrike" spc="-1" dirty="0">
              <a:solidFill>
                <a:srgbClr val="0070C0"/>
              </a:solidFill>
              <a:latin typeface="Arial"/>
            </a:endParaRPr>
          </a:p>
          <a:p>
            <a:pPr marL="343080" indent="-342720"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spc="-1" dirty="0">
                <a:solidFill>
                  <a:srgbClr val="0070C0"/>
                </a:solidFill>
                <a:latin typeface="Arial"/>
              </a:rPr>
              <a:t>Initialize the LCD controller before the 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while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(1)</a:t>
            </a:r>
            <a:r>
              <a:rPr lang="en-US" sz="2000" spc="-1" dirty="0">
                <a:solidFill>
                  <a:srgbClr val="0070C0"/>
                </a:solidFill>
                <a:latin typeface="Arial"/>
              </a:rPr>
              <a:t> loop.</a:t>
            </a:r>
          </a:p>
          <a:p>
            <a:pPr marL="343080" indent="-342720"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spc="-1" dirty="0">
                <a:solidFill>
                  <a:srgbClr val="0070C0"/>
                </a:solidFill>
                <a:latin typeface="Arial"/>
              </a:rPr>
              <a:t>Write to the LCD with the provided functions.</a:t>
            </a:r>
          </a:p>
          <a:p>
            <a:pPr marL="360" algn="r">
              <a:spcBef>
                <a:spcPts val="1001"/>
              </a:spcBef>
              <a:buClr>
                <a:srgbClr val="0070C0"/>
              </a:buClr>
            </a:pPr>
            <a:endParaRPr lang="en-US" sz="2000" spc="-1" dirty="0">
              <a:latin typeface="Arial"/>
            </a:endParaRPr>
          </a:p>
          <a:p>
            <a:pPr marL="360" algn="r">
              <a:spcBef>
                <a:spcPts val="1001"/>
              </a:spcBef>
              <a:buClr>
                <a:srgbClr val="0070C0"/>
              </a:buClr>
            </a:pPr>
            <a:r>
              <a:rPr lang="en-US" sz="2000" spc="-1" dirty="0">
                <a:latin typeface="Arial"/>
              </a:rPr>
              <a:t>See next slide for an overview of the functions.</a:t>
            </a:r>
          </a:p>
        </p:txBody>
      </p:sp>
    </p:spTree>
    <p:extLst>
      <p:ext uri="{BB962C8B-B14F-4D97-AF65-F5344CB8AC3E}">
        <p14:creationId xmlns:p14="http://schemas.microsoft.com/office/powerpoint/2010/main" val="209533698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 dirty="0">
                <a:solidFill>
                  <a:srgbClr val="0070C0"/>
                </a:solidFill>
                <a:latin typeface="Arial"/>
              </a:rPr>
              <a:t>LCD library high </a:t>
            </a:r>
            <a:r>
              <a:rPr lang="it-IT" sz="2800" b="1" strike="noStrike" spc="-1" dirty="0" err="1">
                <a:solidFill>
                  <a:srgbClr val="0070C0"/>
                </a:solidFill>
                <a:latin typeface="Arial"/>
              </a:rPr>
              <a:t>level</a:t>
            </a:r>
            <a:r>
              <a:rPr lang="it-IT" sz="2800" b="1" strike="noStrike" spc="-1" dirty="0">
                <a:solidFill>
                  <a:srgbClr val="0070C0"/>
                </a:solidFill>
                <a:latin typeface="Arial"/>
              </a:rPr>
              <a:t> </a:t>
            </a:r>
            <a:r>
              <a:rPr lang="it-IT" sz="2800" b="1" strike="noStrike" spc="-1" dirty="0" err="1">
                <a:solidFill>
                  <a:srgbClr val="0070C0"/>
                </a:solidFill>
                <a:latin typeface="Arial"/>
              </a:rPr>
              <a:t>functions</a:t>
            </a:r>
            <a:endParaRPr lang="it-IT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CustomShape 2">
            <a:extLst>
              <a:ext uri="{FF2B5EF4-FFF2-40B4-BE49-F238E27FC236}">
                <a16:creationId xmlns:a16="http://schemas.microsoft.com/office/drawing/2014/main" id="{D7107DE4-8795-4E42-9EDF-097CC75D4A69}"/>
              </a:ext>
            </a:extLst>
          </p:cNvPr>
          <p:cNvSpPr/>
          <p:nvPr/>
        </p:nvSpPr>
        <p:spPr>
          <a:xfrm>
            <a:off x="365965" y="1056960"/>
            <a:ext cx="8412069" cy="4744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spcBef>
                <a:spcPts val="1001"/>
              </a:spcBef>
            </a:pP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lcd_initialize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();	</a:t>
            </a:r>
            <a:r>
              <a:rPr lang="en-US" sz="1800" dirty="0">
                <a:solidFill>
                  <a:srgbClr val="000000"/>
                </a:solidFill>
                <a:latin typeface="+mj-lt"/>
              </a:rPr>
              <a:t>Initializes the LCD controller.</a:t>
            </a:r>
            <a:endParaRPr lang="en-US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b="1" strike="noStrike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lcd_backlight_ON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();	</a:t>
            </a:r>
            <a:r>
              <a:rPr lang="en-US" sz="1800" dirty="0">
                <a:solidFill>
                  <a:srgbClr val="000000"/>
                </a:solidFill>
                <a:latin typeface="+mj-lt"/>
              </a:rPr>
              <a:t>Turns ON(OFF) the LCD backlight.</a:t>
            </a:r>
          </a:p>
          <a:p>
            <a:pPr algn="l"/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lcd_backlight_OFF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800" b="1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endParaRPr lang="en-US" b="1" strike="noStrike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r>
              <a:rPr lang="fr-FR" sz="18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fr-F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lcd_println</a:t>
            </a:r>
            <a:r>
              <a:rPr lang="fr-F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char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string[], </a:t>
            </a:r>
            <a:r>
              <a:rPr lang="en-US" sz="1800" b="1" dirty="0">
                <a:solidFill>
                  <a:srgbClr val="005032"/>
                </a:solidFill>
                <a:latin typeface="Consolas" panose="020B0609020204030204" pitchFamily="49" charset="0"/>
              </a:rPr>
              <a:t>uint8_t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row</a:t>
            </a:r>
            <a:r>
              <a:rPr lang="fr-F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+mj-lt"/>
              </a:rPr>
              <a:t>Prints the string on the top (0) or bottom (1) row of the LCD.</a:t>
            </a:r>
          </a:p>
          <a:p>
            <a:r>
              <a:rPr lang="en-US" dirty="0">
                <a:solidFill>
                  <a:srgbClr val="000000"/>
                </a:solidFill>
                <a:latin typeface="+mj-lt"/>
              </a:rPr>
              <a:t>Maximum string length = 16 characters.</a:t>
            </a:r>
          </a:p>
          <a:p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lcd_drawBar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value)</a:t>
            </a:r>
            <a:r>
              <a:rPr lang="en-US" sz="2000" b="1" dirty="0">
                <a:solidFill>
                  <a:srgbClr val="000000"/>
                </a:solidFill>
                <a:latin typeface="+mj-lt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+mj-lt"/>
              </a:rPr>
              <a:t>Prints a </a:t>
            </a:r>
            <a:r>
              <a:rPr lang="en-US" dirty="0" err="1">
                <a:solidFill>
                  <a:srgbClr val="000000"/>
                </a:solidFill>
                <a:latin typeface="+mj-lt"/>
              </a:rPr>
              <a:t>bargraph</a:t>
            </a:r>
            <a:r>
              <a:rPr lang="en-US" dirty="0">
                <a:solidFill>
                  <a:srgbClr val="000000"/>
                </a:solidFill>
                <a:latin typeface="+mj-lt"/>
              </a:rPr>
              <a:t> on the bottom row of the LCD controller. Value range: 0 to 80.</a:t>
            </a:r>
          </a:p>
          <a:p>
            <a:r>
              <a:rPr lang="en-US" dirty="0">
                <a:solidFill>
                  <a:srgbClr val="000000"/>
                </a:solidFill>
                <a:latin typeface="+mj-lt"/>
              </a:rPr>
              <a:t>Each increment corresponds to enabling one extra column of the dot matrix display.</a:t>
            </a:r>
          </a:p>
          <a:p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lcd_clear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r>
              <a:rPr lang="en-US" sz="2000" b="1" dirty="0">
                <a:solidFill>
                  <a:srgbClr val="000000"/>
                </a:solidFill>
                <a:latin typeface="+mj-lt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+mj-lt"/>
              </a:rPr>
              <a:t>Clears the entire display.</a:t>
            </a:r>
          </a:p>
          <a:p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algn="l"/>
            <a:endParaRPr lang="en-US" sz="200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5930318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LCD </a:t>
            </a:r>
            <a:r>
              <a:rPr lang="mr-IN" sz="2400" dirty="0"/>
              <a:t>–</a:t>
            </a:r>
            <a:r>
              <a:rPr lang="en-US" sz="2400" dirty="0"/>
              <a:t> </a:t>
            </a:r>
            <a:r>
              <a:rPr lang="en-US" sz="2400" b="0" i="1" dirty="0"/>
              <a:t>Evaluation Board Components Overview</a:t>
            </a:r>
            <a:endParaRPr lang="en-US" sz="2400" dirty="0"/>
          </a:p>
        </p:txBody>
      </p:sp>
      <p:pic>
        <p:nvPicPr>
          <p:cNvPr id="6" name="Immagine 5"/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6435" y="1340479"/>
            <a:ext cx="7771137" cy="4392488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 bwMode="auto">
          <a:xfrm>
            <a:off x="2794666" y="3888420"/>
            <a:ext cx="3916852" cy="1305018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endParaRPr lang="it-IT">
              <a:latin typeface="Arial" pitchFamily="34" charset="0"/>
            </a:endParaRPr>
          </a:p>
        </p:txBody>
      </p:sp>
      <p:sp>
        <p:nvSpPr>
          <p:cNvPr id="13" name="Rettangolo 12"/>
          <p:cNvSpPr/>
          <p:nvPr/>
        </p:nvSpPr>
        <p:spPr>
          <a:xfrm>
            <a:off x="4429926" y="435626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>
                <a:latin typeface="Arial" pitchFamily="34" charset="0"/>
              </a:rPr>
              <a:t>LCD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450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66CC"/>
                </a:solidFill>
                <a:latin typeface="Arial"/>
              </a:rPr>
              <a:t>LCD technology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755820" y="1129320"/>
            <a:ext cx="7632360" cy="28929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901"/>
              </a:spcBef>
            </a:pPr>
            <a:r>
              <a:rPr lang="en-US" sz="1800" b="1" strike="noStrike" spc="-1" dirty="0">
                <a:solidFill>
                  <a:srgbClr val="0070C0"/>
                </a:solidFill>
                <a:latin typeface="Arial"/>
              </a:rPr>
              <a:t>LCD</a:t>
            </a:r>
            <a:r>
              <a:rPr lang="en-US" sz="1800" b="0" strike="noStrike" spc="-1" dirty="0">
                <a:solidFill>
                  <a:srgbClr val="0070C0"/>
                </a:solidFill>
                <a:latin typeface="Arial"/>
              </a:rPr>
              <a:t>: </a:t>
            </a:r>
            <a:r>
              <a:rPr lang="en-US" sz="1800" b="1" strike="noStrike" spc="-1" dirty="0">
                <a:solidFill>
                  <a:srgbClr val="0070C0"/>
                </a:solidFill>
                <a:latin typeface="Arial"/>
              </a:rPr>
              <a:t>L</a:t>
            </a:r>
            <a:r>
              <a:rPr lang="en-US" sz="1800" b="0" strike="noStrike" spc="-1" dirty="0">
                <a:solidFill>
                  <a:srgbClr val="0070C0"/>
                </a:solidFill>
                <a:latin typeface="Arial"/>
              </a:rPr>
              <a:t>iquid </a:t>
            </a:r>
            <a:r>
              <a:rPr lang="en-US" sz="1800" b="1" strike="noStrike" spc="-1" dirty="0">
                <a:solidFill>
                  <a:srgbClr val="0070C0"/>
                </a:solidFill>
                <a:latin typeface="Arial"/>
              </a:rPr>
              <a:t>C</a:t>
            </a:r>
            <a:r>
              <a:rPr lang="en-US" sz="1800" b="0" strike="noStrike" spc="-1" dirty="0">
                <a:solidFill>
                  <a:srgbClr val="0070C0"/>
                </a:solidFill>
                <a:latin typeface="Arial"/>
              </a:rPr>
              <a:t>rystal </a:t>
            </a:r>
            <a:r>
              <a:rPr lang="en-US" sz="1800" b="1" strike="noStrike" spc="-1" dirty="0">
                <a:solidFill>
                  <a:srgbClr val="0070C0"/>
                </a:solidFill>
                <a:latin typeface="Arial"/>
              </a:rPr>
              <a:t>D</a:t>
            </a:r>
            <a:r>
              <a:rPr lang="en-US" sz="1800" b="0" strike="noStrike" spc="-1" dirty="0">
                <a:solidFill>
                  <a:srgbClr val="0070C0"/>
                </a:solidFill>
                <a:latin typeface="Arial"/>
              </a:rPr>
              <a:t>isplay</a:t>
            </a:r>
            <a:endParaRPr lang="en-US" sz="1800" b="0" strike="noStrike" spc="-1" dirty="0">
              <a:latin typeface="Arial"/>
            </a:endParaRPr>
          </a:p>
          <a:p>
            <a:pPr marL="800280" lvl="1" indent="-34272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Technology leveraging the nematic phase of liquid crystals</a:t>
            </a:r>
            <a:endParaRPr lang="en-US" sz="1600" b="0" strike="noStrike" spc="-1" dirty="0">
              <a:latin typeface="Arial"/>
            </a:endParaRPr>
          </a:p>
          <a:p>
            <a:pPr marL="800280" lvl="1" indent="-34272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Liquid crystals in nematic phase flow as a liquid but have the same optical properties as those of crystals</a:t>
            </a:r>
            <a:endParaRPr lang="en-US" sz="1600" b="0" strike="noStrike" spc="-1" dirty="0">
              <a:latin typeface="Arial"/>
            </a:endParaRPr>
          </a:p>
          <a:p>
            <a:pPr marL="800280" lvl="1" indent="-34272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They can be easily oriented by applying electric/magnetic fields</a:t>
            </a:r>
            <a:endParaRPr lang="en-US" sz="1600" b="0" strike="noStrike" spc="-1" dirty="0">
              <a:latin typeface="Arial"/>
            </a:endParaRPr>
          </a:p>
          <a:p>
            <a:pPr marL="800280" lvl="1" indent="-34272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A segment of an LCD is considered ON when enough electric potential is applied between the segments and common electrodes</a:t>
            </a:r>
            <a:endParaRPr lang="en-US" sz="1600" b="0" strike="noStrike" spc="-1" dirty="0">
              <a:latin typeface="Arial"/>
            </a:endParaRPr>
          </a:p>
          <a:p>
            <a:pPr marL="800280" lvl="1" indent="-34272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 A segment of an LCD is considered OFF when insufficient electric potential is applied between the segment and common electrodes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110" name="Immagine 5"/>
          <p:cNvPicPr/>
          <p:nvPr/>
        </p:nvPicPr>
        <p:blipFill>
          <a:blip r:embed="rId2"/>
          <a:stretch/>
        </p:blipFill>
        <p:spPr>
          <a:xfrm>
            <a:off x="5292000" y="4725000"/>
            <a:ext cx="2694240" cy="1605240"/>
          </a:xfrm>
          <a:prstGeom prst="rect">
            <a:avLst/>
          </a:prstGeom>
          <a:ln>
            <a:noFill/>
          </a:ln>
        </p:spPr>
      </p:pic>
      <p:pic>
        <p:nvPicPr>
          <p:cNvPr id="111" name="Immagine 7"/>
          <p:cNvPicPr/>
          <p:nvPr/>
        </p:nvPicPr>
        <p:blipFill>
          <a:blip r:embed="rId3"/>
          <a:stretch/>
        </p:blipFill>
        <p:spPr>
          <a:xfrm>
            <a:off x="1022760" y="4725000"/>
            <a:ext cx="3008160" cy="1605240"/>
          </a:xfrm>
          <a:prstGeom prst="rect">
            <a:avLst/>
          </a:prstGeom>
          <a:ln>
            <a:noFill/>
          </a:ln>
        </p:spPr>
      </p:pic>
      <p:sp>
        <p:nvSpPr>
          <p:cNvPr id="112" name="CustomShape 3"/>
          <p:cNvSpPr/>
          <p:nvPr/>
        </p:nvSpPr>
        <p:spPr>
          <a:xfrm>
            <a:off x="2241000" y="4390560"/>
            <a:ext cx="524160" cy="3646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  <a:spcBef>
                <a:spcPts val="901"/>
              </a:spcBef>
            </a:pPr>
            <a:r>
              <a:rPr lang="en-US" sz="1800" b="0" strike="noStrike" spc="-1">
                <a:solidFill>
                  <a:srgbClr val="0070C0"/>
                </a:solidFill>
                <a:latin typeface="Arial"/>
              </a:rPr>
              <a:t>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13" name="CustomShape 4"/>
          <p:cNvSpPr/>
          <p:nvPr/>
        </p:nvSpPr>
        <p:spPr>
          <a:xfrm>
            <a:off x="6375240" y="4394160"/>
            <a:ext cx="639720" cy="3646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  <a:spcBef>
                <a:spcPts val="901"/>
              </a:spcBef>
            </a:pPr>
            <a:r>
              <a:rPr lang="en-US" sz="1800" b="0" strike="noStrike" spc="-1">
                <a:solidFill>
                  <a:srgbClr val="0070C0"/>
                </a:solidFill>
                <a:latin typeface="Arial"/>
              </a:rPr>
              <a:t>OFF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66CC"/>
                </a:solidFill>
                <a:latin typeface="Arial"/>
              </a:rPr>
              <a:t>LCDs classification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1083420" y="972360"/>
            <a:ext cx="2148480" cy="3646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  <a:spcBef>
                <a:spcPts val="901"/>
              </a:spcBef>
            </a:pPr>
            <a:r>
              <a:rPr lang="en-US" sz="1800" b="1" strike="noStrike" spc="-1" dirty="0">
                <a:solidFill>
                  <a:srgbClr val="0070C0"/>
                </a:solidFill>
                <a:latin typeface="Arial"/>
              </a:rPr>
              <a:t>Segment Displays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16" name="CustomShape 3"/>
          <p:cNvSpPr/>
          <p:nvPr/>
        </p:nvSpPr>
        <p:spPr>
          <a:xfrm>
            <a:off x="6103980" y="972360"/>
            <a:ext cx="1298160" cy="3646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  <a:spcBef>
                <a:spcPts val="901"/>
              </a:spcBef>
            </a:pPr>
            <a:r>
              <a:rPr lang="en-US" sz="1800" b="1" strike="noStrike" spc="-1">
                <a:solidFill>
                  <a:srgbClr val="0070C0"/>
                </a:solidFill>
                <a:latin typeface="Arial"/>
              </a:rPr>
              <a:t>Dot Matrix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17" name="Line 4"/>
          <p:cNvSpPr/>
          <p:nvPr/>
        </p:nvSpPr>
        <p:spPr>
          <a:xfrm>
            <a:off x="4355640" y="764640"/>
            <a:ext cx="360" cy="5400360"/>
          </a:xfrm>
          <a:prstGeom prst="line">
            <a:avLst/>
          </a:prstGeom>
          <a:ln w="9360">
            <a:solidFill>
              <a:schemeClr val="accent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18" name="Immagine 8"/>
          <p:cNvPicPr/>
          <p:nvPr/>
        </p:nvPicPr>
        <p:blipFill>
          <a:blip r:embed="rId2"/>
          <a:stretch/>
        </p:blipFill>
        <p:spPr>
          <a:xfrm>
            <a:off x="709560" y="4653000"/>
            <a:ext cx="2949120" cy="1308960"/>
          </a:xfrm>
          <a:prstGeom prst="rect">
            <a:avLst/>
          </a:prstGeom>
          <a:ln>
            <a:noFill/>
          </a:ln>
        </p:spPr>
      </p:pic>
      <p:pic>
        <p:nvPicPr>
          <p:cNvPr id="119" name="Immagine 10"/>
          <p:cNvPicPr/>
          <p:nvPr/>
        </p:nvPicPr>
        <p:blipFill rotWithShape="1">
          <a:blip r:embed="rId3"/>
          <a:srcRect b="15077"/>
          <a:stretch/>
        </p:blipFill>
        <p:spPr>
          <a:xfrm>
            <a:off x="5065920" y="4284180"/>
            <a:ext cx="3368520" cy="1760040"/>
          </a:xfrm>
          <a:prstGeom prst="rect">
            <a:avLst/>
          </a:prstGeom>
          <a:ln>
            <a:noFill/>
          </a:ln>
        </p:spPr>
      </p:pic>
      <p:sp>
        <p:nvSpPr>
          <p:cNvPr id="120" name="CustomShape 5"/>
          <p:cNvSpPr/>
          <p:nvPr/>
        </p:nvSpPr>
        <p:spPr>
          <a:xfrm>
            <a:off x="134100" y="1916280"/>
            <a:ext cx="4100040" cy="1546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71360" indent="-171000">
              <a:lnSpc>
                <a:spcPct val="100000"/>
              </a:lnSpc>
              <a:spcBef>
                <a:spcPts val="700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Usually 7, 14 or 16 segments used to create numbers and letters</a:t>
            </a:r>
            <a:endParaRPr lang="en-US" sz="1600" b="0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700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Good contrast and readability in sunlight</a:t>
            </a:r>
            <a:endParaRPr lang="en-US" sz="1600" b="0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700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Typical application of segment displays are in calculators, digital clocks and other applications that don’t require an high resolution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121" name="CustomShape 6"/>
          <p:cNvSpPr/>
          <p:nvPr/>
        </p:nvSpPr>
        <p:spPr>
          <a:xfrm>
            <a:off x="4703040" y="1916280"/>
            <a:ext cx="4100040" cy="17600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71360" indent="-171000">
              <a:lnSpc>
                <a:spcPct val="100000"/>
              </a:lnSpc>
              <a:spcBef>
                <a:spcPts val="700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Always multiplex type display, </a:t>
            </a:r>
            <a:r>
              <a:rPr lang="en-US" sz="1600" spc="-1" dirty="0">
                <a:solidFill>
                  <a:srgbClr val="0070C0"/>
                </a:solidFill>
                <a:latin typeface="Arial"/>
              </a:rPr>
              <a:t>because of </a:t>
            </a: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the large number of pixel required </a:t>
            </a:r>
            <a:r>
              <a:rPr lang="en-US" sz="1600" b="0" strike="noStrike" spc="-1" dirty="0">
                <a:solidFill>
                  <a:srgbClr val="0070C0"/>
                </a:solidFill>
                <a:latin typeface="Arial"/>
                <a:sym typeface="Wingdings" panose="05000000000000000000" pitchFamily="2" charset="2"/>
              </a:rPr>
              <a:t></a:t>
            </a: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 pin limitations use a driver.</a:t>
            </a:r>
            <a:endParaRPr lang="en-US" sz="1600" b="0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700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Can create more detailed letters and numbers, as well as custom graphic symbols</a:t>
            </a:r>
            <a:endParaRPr lang="en-US" sz="1600" b="0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700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Our POLIMI expansion board </a:t>
            </a:r>
            <a:r>
              <a:rPr lang="en-US" sz="1600" b="0" strike="noStrike" spc="-1" dirty="0">
                <a:solidFill>
                  <a:srgbClr val="0070C0"/>
                </a:solidFill>
                <a:uFillTx/>
                <a:latin typeface="Arial"/>
              </a:rPr>
              <a:t>embeds</a:t>
            </a: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 a 16x2, 5x8 dot matrix LCD display 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66CC"/>
                </a:solidFill>
                <a:latin typeface="Arial"/>
              </a:rPr>
              <a:t>Step 1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1738320" y="671340"/>
            <a:ext cx="6003600" cy="8272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Let’s open the datasheet of the expansion board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 dirty="0">
              <a:latin typeface="Arial"/>
            </a:endParaRPr>
          </a:p>
        </p:txBody>
      </p:sp>
      <p:pic>
        <p:nvPicPr>
          <p:cNvPr id="126" name="Immagine 3"/>
          <p:cNvPicPr/>
          <p:nvPr/>
        </p:nvPicPr>
        <p:blipFill>
          <a:blip r:embed="rId2"/>
          <a:stretch/>
        </p:blipFill>
        <p:spPr>
          <a:xfrm>
            <a:off x="354600" y="1526625"/>
            <a:ext cx="5904360" cy="4578120"/>
          </a:xfrm>
          <a:prstGeom prst="rect">
            <a:avLst/>
          </a:prstGeom>
          <a:ln>
            <a:noFill/>
          </a:ln>
        </p:spPr>
      </p:pic>
      <p:sp>
        <p:nvSpPr>
          <p:cNvPr id="127" name="CustomShape 3"/>
          <p:cNvSpPr/>
          <p:nvPr/>
        </p:nvSpPr>
        <p:spPr>
          <a:xfrm>
            <a:off x="6520320" y="2133555"/>
            <a:ext cx="2623320" cy="33361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799"/>
              </a:spcBef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Interface between LCD and NUCLEO:</a:t>
            </a:r>
            <a:endParaRPr lang="en-US" sz="1600" b="0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1" strike="noStrike" spc="-1" dirty="0">
                <a:solidFill>
                  <a:srgbClr val="0070C0"/>
                </a:solidFill>
                <a:latin typeface="Arial"/>
              </a:rPr>
              <a:t>LCD_RS</a:t>
            </a:r>
            <a:endParaRPr lang="en-US" sz="1600" b="1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1" strike="noStrike" spc="-1" dirty="0">
                <a:solidFill>
                  <a:srgbClr val="0070C0"/>
                </a:solidFill>
                <a:latin typeface="Arial"/>
              </a:rPr>
              <a:t>LCD_E</a:t>
            </a:r>
            <a:endParaRPr lang="en-US" sz="1600" b="1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1" strike="noStrike" spc="-1" dirty="0">
                <a:solidFill>
                  <a:srgbClr val="0070C0"/>
                </a:solidFill>
                <a:latin typeface="Arial"/>
              </a:rPr>
              <a:t>D4</a:t>
            </a:r>
            <a:endParaRPr lang="en-US" sz="1600" b="1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1" strike="noStrike" spc="-1" dirty="0">
                <a:solidFill>
                  <a:srgbClr val="0070C0"/>
                </a:solidFill>
                <a:latin typeface="Arial"/>
              </a:rPr>
              <a:t>D5</a:t>
            </a:r>
            <a:endParaRPr lang="en-US" sz="1600" b="1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1" strike="noStrike" spc="-1" dirty="0">
                <a:solidFill>
                  <a:srgbClr val="0070C0"/>
                </a:solidFill>
                <a:latin typeface="Arial"/>
              </a:rPr>
              <a:t>D6</a:t>
            </a:r>
            <a:endParaRPr lang="en-US" sz="1600" b="1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1" strike="noStrike" spc="-1" dirty="0">
                <a:solidFill>
                  <a:srgbClr val="0070C0"/>
                </a:solidFill>
                <a:latin typeface="Arial"/>
              </a:rPr>
              <a:t>D7</a:t>
            </a:r>
            <a:endParaRPr lang="en-US" sz="1600" b="1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1" strike="noStrike" spc="-1" dirty="0">
                <a:solidFill>
                  <a:srgbClr val="0070C0"/>
                </a:solidFill>
                <a:latin typeface="Arial"/>
              </a:rPr>
              <a:t>LCD_BL_ON</a:t>
            </a:r>
            <a:endParaRPr lang="en-US" sz="1600" b="1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799"/>
              </a:spcBef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Let’s identify their purpose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Immagine 5"/>
          <p:cNvPicPr/>
          <p:nvPr/>
        </p:nvPicPr>
        <p:blipFill>
          <a:blip r:embed="rId2"/>
          <a:stretch/>
        </p:blipFill>
        <p:spPr>
          <a:xfrm>
            <a:off x="665205" y="1365750"/>
            <a:ext cx="3492000" cy="4733640"/>
          </a:xfrm>
          <a:prstGeom prst="rect">
            <a:avLst/>
          </a:prstGeom>
          <a:ln>
            <a:noFill/>
          </a:ln>
        </p:spPr>
      </p:pic>
      <p:sp>
        <p:nvSpPr>
          <p:cNvPr id="129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66CC"/>
                </a:solidFill>
                <a:latin typeface="Arial"/>
              </a:rPr>
              <a:t>Step 2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1044900" y="678600"/>
            <a:ext cx="7832400" cy="8272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Let’s open the datasheet of the LCD module (</a:t>
            </a:r>
            <a:r>
              <a:rPr lang="en-US" sz="2000" b="0" strike="noStrike" spc="-1" dirty="0" err="1">
                <a:solidFill>
                  <a:srgbClr val="0070C0"/>
                </a:solidFill>
                <a:latin typeface="Arial"/>
              </a:rPr>
              <a:t>Winstar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 WH1602C)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1722165" y="1726110"/>
            <a:ext cx="479497" cy="215640"/>
          </a:xfrm>
          <a:prstGeom prst="rect">
            <a:avLst/>
          </a:prstGeom>
          <a:solidFill>
            <a:srgbClr val="FF9900">
              <a:alpha val="31000"/>
            </a:srgbClr>
          </a:solidFill>
          <a:ln w="9360">
            <a:solidFill>
              <a:srgbClr val="FFC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2" name="CustomShape 4"/>
          <p:cNvSpPr/>
          <p:nvPr/>
        </p:nvSpPr>
        <p:spPr>
          <a:xfrm>
            <a:off x="714165" y="3558150"/>
            <a:ext cx="3443040" cy="615960"/>
          </a:xfrm>
          <a:prstGeom prst="rect">
            <a:avLst/>
          </a:prstGeom>
          <a:solidFill>
            <a:srgbClr val="FF9900">
              <a:alpha val="31000"/>
            </a:srgbClr>
          </a:solidFill>
          <a:ln w="9360">
            <a:solidFill>
              <a:srgbClr val="FFC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3" name="CustomShape 5"/>
          <p:cNvSpPr/>
          <p:nvPr/>
        </p:nvSpPr>
        <p:spPr>
          <a:xfrm>
            <a:off x="696525" y="4910310"/>
            <a:ext cx="3443040" cy="1170000"/>
          </a:xfrm>
          <a:prstGeom prst="rect">
            <a:avLst/>
          </a:prstGeom>
          <a:solidFill>
            <a:srgbClr val="FF9900">
              <a:alpha val="31000"/>
            </a:srgbClr>
          </a:solidFill>
          <a:ln w="9360">
            <a:solidFill>
              <a:srgbClr val="FFC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6"/>
          <p:cNvSpPr/>
          <p:nvPr/>
        </p:nvSpPr>
        <p:spPr>
          <a:xfrm>
            <a:off x="5098950" y="2618640"/>
            <a:ext cx="3664050" cy="24030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799"/>
              </a:spcBef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What we can find is:</a:t>
            </a:r>
            <a:endParaRPr lang="en-US" sz="16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The controller IC: </a:t>
            </a:r>
            <a:r>
              <a:rPr lang="en-US" sz="1600" b="1" strike="noStrike" spc="-1" dirty="0" err="1">
                <a:solidFill>
                  <a:srgbClr val="0070C0"/>
                </a:solidFill>
                <a:latin typeface="Arial"/>
              </a:rPr>
              <a:t>Sitronix</a:t>
            </a:r>
            <a:r>
              <a:rPr lang="en-US" sz="1600" b="1" strike="noStrike" spc="-1" dirty="0">
                <a:solidFill>
                  <a:srgbClr val="0070C0"/>
                </a:solidFill>
                <a:latin typeface="Arial"/>
              </a:rPr>
              <a:t> ST7066</a:t>
            </a:r>
            <a:endParaRPr lang="en-US" sz="1600" b="1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What the lines are:</a:t>
            </a:r>
            <a:endParaRPr lang="en-US" sz="1600" b="0" strike="noStrike" spc="-1" dirty="0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1" strike="noStrike" spc="-1" dirty="0">
                <a:solidFill>
                  <a:srgbClr val="0070C0"/>
                </a:solidFill>
                <a:latin typeface="Arial"/>
              </a:rPr>
              <a:t>Control</a:t>
            </a: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 lines (RS, R/W, E)</a:t>
            </a:r>
            <a:endParaRPr lang="en-US" sz="1600" b="0" strike="noStrike" spc="-1" dirty="0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1" strike="noStrike" spc="-1" dirty="0">
                <a:solidFill>
                  <a:srgbClr val="0070C0"/>
                </a:solidFill>
                <a:latin typeface="Arial"/>
              </a:rPr>
              <a:t>Data</a:t>
            </a: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 lines (DB4 – 7)</a:t>
            </a:r>
            <a:endParaRPr lang="en-US" sz="1600" b="0" strike="noStrike" spc="-1" dirty="0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799"/>
              </a:spcBef>
              <a:buClr>
                <a:srgbClr val="0070C0"/>
              </a:buClr>
              <a:buFont typeface="Arial"/>
              <a:buChar char="•"/>
            </a:pPr>
            <a:r>
              <a:rPr lang="en-US" sz="1600" b="1" strike="noStrike" spc="-1" dirty="0">
                <a:solidFill>
                  <a:srgbClr val="0070C0"/>
                </a:solidFill>
                <a:latin typeface="Arial"/>
              </a:rPr>
              <a:t>Backlight</a:t>
            </a: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 LED (L+, L-)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799"/>
              </a:spcBef>
            </a:pP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Immagine 3"/>
          <p:cNvPicPr/>
          <p:nvPr/>
        </p:nvPicPr>
        <p:blipFill>
          <a:blip r:embed="rId2"/>
          <a:stretch/>
        </p:blipFill>
        <p:spPr>
          <a:xfrm>
            <a:off x="1362240" y="1339080"/>
            <a:ext cx="6477480" cy="4453560"/>
          </a:xfrm>
          <a:prstGeom prst="rect">
            <a:avLst/>
          </a:prstGeom>
          <a:ln>
            <a:noFill/>
          </a:ln>
        </p:spPr>
      </p:pic>
      <p:sp>
        <p:nvSpPr>
          <p:cNvPr id="136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66CC"/>
                </a:solidFill>
                <a:latin typeface="Arial"/>
              </a:rPr>
              <a:t>Step 3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2492700" y="633240"/>
            <a:ext cx="4586280" cy="3952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0070C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Let’s open the controller datasheet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1353240" y="1555440"/>
            <a:ext cx="6477480" cy="1800000"/>
          </a:xfrm>
          <a:prstGeom prst="rect">
            <a:avLst/>
          </a:prstGeom>
          <a:solidFill>
            <a:srgbClr val="FF9900">
              <a:alpha val="31000"/>
            </a:srgbClr>
          </a:solidFill>
          <a:ln w="9360">
            <a:solidFill>
              <a:srgbClr val="FFC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66CC"/>
                </a:solidFill>
                <a:latin typeface="Arial"/>
              </a:rPr>
              <a:t>Step 3: Main internal registers - 1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215640" y="555660"/>
            <a:ext cx="8712720" cy="8272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CGROM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 (</a:t>
            </a: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C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haracter </a:t>
            </a: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G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enerator </a:t>
            </a: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ROM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):</a:t>
            </a:r>
            <a:endParaRPr lang="en-US" sz="2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lang="en-US" sz="1600" b="0" strike="noStrike" spc="-1" dirty="0">
                <a:solidFill>
                  <a:srgbClr val="0070C0"/>
                </a:solidFill>
                <a:latin typeface="Arial"/>
              </a:rPr>
              <a:t>contains the binary values required to display a preset of characters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141" name="Immagine 4"/>
          <p:cNvPicPr/>
          <p:nvPr/>
        </p:nvPicPr>
        <p:blipFill>
          <a:blip r:embed="rId2"/>
          <a:stretch/>
        </p:blipFill>
        <p:spPr>
          <a:xfrm>
            <a:off x="755640" y="1505940"/>
            <a:ext cx="3600000" cy="4680000"/>
          </a:xfrm>
          <a:prstGeom prst="rect">
            <a:avLst/>
          </a:prstGeom>
          <a:ln>
            <a:noFill/>
          </a:ln>
        </p:spPr>
      </p:pic>
      <p:pic>
        <p:nvPicPr>
          <p:cNvPr id="142" name="Immagine 6"/>
          <p:cNvPicPr/>
          <p:nvPr/>
        </p:nvPicPr>
        <p:blipFill>
          <a:blip r:embed="rId3"/>
          <a:stretch/>
        </p:blipFill>
        <p:spPr>
          <a:xfrm>
            <a:off x="5076000" y="1503780"/>
            <a:ext cx="3600000" cy="468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1216080" y="0"/>
            <a:ext cx="7927560" cy="428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it-IT" sz="2800" b="1" strike="noStrike" spc="-1">
                <a:solidFill>
                  <a:srgbClr val="0066CC"/>
                </a:solidFill>
                <a:latin typeface="Arial"/>
              </a:rPr>
              <a:t>Step 3: Main internal registers - 2</a:t>
            </a:r>
            <a:endParaRPr lang="it-IT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215640" y="2637000"/>
            <a:ext cx="8712720" cy="11322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CGRAM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 (</a:t>
            </a: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C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haracter </a:t>
            </a: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G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enerator </a:t>
            </a:r>
            <a:r>
              <a:rPr lang="en-US" sz="2000" b="1" strike="noStrike" spc="-1" dirty="0">
                <a:solidFill>
                  <a:srgbClr val="0070C0"/>
                </a:solidFill>
                <a:latin typeface="Arial"/>
              </a:rPr>
              <a:t>RAM</a:t>
            </a: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):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000" b="0" strike="noStrike" spc="-1" dirty="0">
                <a:solidFill>
                  <a:srgbClr val="0070C0"/>
                </a:solidFill>
                <a:latin typeface="Arial"/>
              </a:rPr>
              <a:t>contains space for up to 8 custom characters 5x8 dot matrix that can be programmed (volatile memory, content is lost if power is disconnected)</a:t>
            </a: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10650</TotalTime>
  <Words>772</Words>
  <Application>Microsoft Office PowerPoint</Application>
  <PresentationFormat>Presentazione su schermo (4:3)</PresentationFormat>
  <Paragraphs>103</Paragraphs>
  <Slides>15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15</vt:i4>
      </vt:variant>
    </vt:vector>
  </HeadingPairs>
  <TitlesOfParts>
    <vt:vector size="23" baseType="lpstr">
      <vt:lpstr>Arial</vt:lpstr>
      <vt:lpstr>Consolas</vt:lpstr>
      <vt:lpstr>Minion Web</vt:lpstr>
      <vt:lpstr>Symbol</vt:lpstr>
      <vt:lpstr>Times New Roman</vt:lpstr>
      <vt:lpstr>Wingdings</vt:lpstr>
      <vt:lpstr>Office Theme</vt:lpstr>
      <vt:lpstr>Office Theme</vt:lpstr>
      <vt:lpstr>Presentazione standard di PowerPoint</vt:lpstr>
      <vt:lpstr>LCD – Evaluation Board Components Overview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siwa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Systems</dc:title>
  <dc:subject/>
  <dc:creator>Dr. Federica VILLA</dc:creator>
  <dc:description/>
  <cp:lastModifiedBy>Enrico Conca</cp:lastModifiedBy>
  <cp:revision>853</cp:revision>
  <cp:lastPrinted>2014-10-13T15:16:28Z</cp:lastPrinted>
  <dcterms:created xsi:type="dcterms:W3CDTF">2003-06-16T09:31:13Z</dcterms:created>
  <dcterms:modified xsi:type="dcterms:W3CDTF">2021-10-05T13:14:00Z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siwa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6</vt:i4>
  </property>
  <property fmtid="{D5CDD505-2E9C-101B-9397-08002B2CF9AE}" pid="9" name="PresentationFormat">
    <vt:lpwstr>Presentazione su schermo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19</vt:i4>
  </property>
</Properties>
</file>